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Литературный КВН </a:t>
            </a:r>
            <a:br>
              <a:rPr lang="ru-RU" dirty="0" smtClean="0"/>
            </a:br>
            <a:r>
              <a:rPr lang="ru-RU" sz="3600" dirty="0" smtClean="0"/>
              <a:t>по повести Н. С. Лескова «Очарованный странник»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XP\Рабочий стол\5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5675"/>
            <a:ext cx="2650633" cy="3362325"/>
          </a:xfrm>
          <a:prstGeom prst="rect">
            <a:avLst/>
          </a:prstGeom>
          <a:noFill/>
        </p:spPr>
      </p:pic>
      <p:pic>
        <p:nvPicPr>
          <p:cNvPr id="1027" name="Picture 3" descr="C:\Documents and Settings\UserXP\Рабочий стол\8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00438"/>
            <a:ext cx="2071702" cy="3253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/>
          <a:lstStyle/>
          <a:p>
            <a:r>
              <a:rPr lang="ru-RU" b="1" dirty="0" smtClean="0"/>
              <a:t>8.</a:t>
            </a:r>
            <a:r>
              <a:rPr lang="ru-RU" dirty="0" smtClean="0"/>
              <a:t> </a:t>
            </a:r>
            <a:r>
              <a:rPr lang="ru-RU" b="1" dirty="0" smtClean="0"/>
              <a:t>Конкурс «Кому из героев принадлежат эти предметы»?</a:t>
            </a:r>
            <a:endParaRPr lang="ru-RU" dirty="0" smtClean="0"/>
          </a:p>
          <a:p>
            <a:r>
              <a:rPr lang="ru-RU" dirty="0" smtClean="0"/>
              <a:t>а)                                 в)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</a:t>
            </a:r>
          </a:p>
          <a:p>
            <a:r>
              <a:rPr lang="ru-RU" dirty="0" smtClean="0"/>
              <a:t>б)                                г)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00805A6B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857256" cy="1683078"/>
          </a:xfrm>
          <a:prstGeom prst="rect">
            <a:avLst/>
          </a:prstGeom>
        </p:spPr>
      </p:pic>
      <p:pic>
        <p:nvPicPr>
          <p:cNvPr id="5" name="Рисунок 4" descr="215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071810"/>
            <a:ext cx="1968496" cy="1663379"/>
          </a:xfrm>
          <a:prstGeom prst="rect">
            <a:avLst/>
          </a:prstGeom>
        </p:spPr>
      </p:pic>
      <p:pic>
        <p:nvPicPr>
          <p:cNvPr id="6" name="Рисунок 5" descr="chetki_iz_jantar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142984"/>
            <a:ext cx="2420926" cy="1399598"/>
          </a:xfrm>
          <a:prstGeom prst="rect">
            <a:avLst/>
          </a:prstGeom>
        </p:spPr>
      </p:pic>
      <p:pic>
        <p:nvPicPr>
          <p:cNvPr id="7" name="Рисунок 6" descr="1299325245_1259934733_pasussr_1.jpg"/>
          <p:cNvPicPr>
            <a:picLocks noChangeAspect="1"/>
          </p:cNvPicPr>
          <p:nvPr/>
        </p:nvPicPr>
        <p:blipFill>
          <a:blip r:embed="rId5"/>
          <a:srcRect l="3960" t="2970" r="4950" b="10891"/>
          <a:stretch>
            <a:fillRect/>
          </a:stretch>
        </p:blipFill>
        <p:spPr>
          <a:xfrm>
            <a:off x="4929190" y="3000372"/>
            <a:ext cx="2000264" cy="2522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700" b="1" dirty="0" smtClean="0"/>
              <a:t>Конкурс «Готовимся к ЕГЭ»</a:t>
            </a:r>
            <a:endParaRPr lang="ru-RU" sz="6700" dirty="0" smtClean="0"/>
          </a:p>
          <a:p>
            <a:pPr>
              <a:buNone/>
            </a:pPr>
            <a:r>
              <a:rPr lang="ru-RU" sz="3400" dirty="0" smtClean="0"/>
              <a:t>1.Определите жанр «Очарованный странник»</a:t>
            </a:r>
          </a:p>
          <a:p>
            <a:pPr>
              <a:buNone/>
            </a:pPr>
            <a:r>
              <a:rPr lang="ru-RU" sz="3400" dirty="0" smtClean="0"/>
              <a:t> а) роман </a:t>
            </a:r>
          </a:p>
          <a:p>
            <a:pPr>
              <a:buNone/>
            </a:pPr>
            <a:r>
              <a:rPr lang="ru-RU" sz="3400" dirty="0" smtClean="0"/>
              <a:t>б) рассказ</a:t>
            </a:r>
          </a:p>
          <a:p>
            <a:pPr>
              <a:buNone/>
            </a:pPr>
            <a:r>
              <a:rPr lang="ru-RU" sz="3400" dirty="0" smtClean="0"/>
              <a:t>в) повесть </a:t>
            </a:r>
          </a:p>
          <a:p>
            <a:pPr>
              <a:buNone/>
            </a:pPr>
            <a:r>
              <a:rPr lang="ru-RU" sz="3400" dirty="0" smtClean="0"/>
              <a:t>г) сказ</a:t>
            </a:r>
          </a:p>
          <a:p>
            <a:pPr>
              <a:buNone/>
            </a:pPr>
            <a:r>
              <a:rPr lang="ru-RU" sz="3400" dirty="0" smtClean="0"/>
              <a:t>2. С каким былинным богатырем сравнивает автор Ивана </a:t>
            </a:r>
            <a:r>
              <a:rPr lang="ru-RU" sz="3400" dirty="0" err="1" smtClean="0"/>
              <a:t>Флягина</a:t>
            </a:r>
            <a:r>
              <a:rPr lang="ru-RU" sz="3400" dirty="0" smtClean="0"/>
              <a:t>?</a:t>
            </a:r>
          </a:p>
          <a:p>
            <a:pPr>
              <a:buNone/>
            </a:pPr>
            <a:r>
              <a:rPr lang="ru-RU" sz="3400" dirty="0" smtClean="0"/>
              <a:t>а) с Алешей Поповичем </a:t>
            </a:r>
          </a:p>
          <a:p>
            <a:pPr>
              <a:buNone/>
            </a:pPr>
            <a:r>
              <a:rPr lang="ru-RU" sz="3400" dirty="0" smtClean="0"/>
              <a:t>б) Добрыней Никитичем</a:t>
            </a:r>
          </a:p>
          <a:p>
            <a:pPr>
              <a:buNone/>
            </a:pPr>
            <a:r>
              <a:rPr lang="ru-RU" sz="3400" dirty="0" smtClean="0"/>
              <a:t>в) Ильей Муромцем</a:t>
            </a:r>
          </a:p>
          <a:p>
            <a:pPr>
              <a:buNone/>
            </a:pPr>
            <a:r>
              <a:rPr lang="ru-RU" sz="3400" dirty="0" smtClean="0"/>
              <a:t>г) Никитой Кожемякой</a:t>
            </a:r>
          </a:p>
          <a:p>
            <a:pPr>
              <a:buNone/>
            </a:pPr>
            <a:r>
              <a:rPr lang="ru-RU" sz="3400" dirty="0" smtClean="0"/>
              <a:t>3. Как звали в детстве Ивана </a:t>
            </a:r>
            <a:r>
              <a:rPr lang="ru-RU" sz="3400" dirty="0" err="1" smtClean="0"/>
              <a:t>Северьяновича</a:t>
            </a:r>
            <a:r>
              <a:rPr lang="ru-RU" sz="3400" dirty="0" smtClean="0"/>
              <a:t>  </a:t>
            </a:r>
            <a:r>
              <a:rPr lang="ru-RU" sz="3400" dirty="0" err="1" smtClean="0"/>
              <a:t>Флягина</a:t>
            </a:r>
            <a:r>
              <a:rPr lang="ru-RU" sz="3400" dirty="0" smtClean="0"/>
              <a:t>?</a:t>
            </a:r>
          </a:p>
          <a:p>
            <a:pPr>
              <a:buNone/>
            </a:pPr>
            <a:r>
              <a:rPr lang="ru-RU" sz="3400" dirty="0" smtClean="0"/>
              <a:t>а) Измаил</a:t>
            </a:r>
          </a:p>
          <a:p>
            <a:pPr>
              <a:buNone/>
            </a:pPr>
            <a:r>
              <a:rPr lang="ru-RU" sz="3400" dirty="0" smtClean="0"/>
              <a:t>б) Монах</a:t>
            </a:r>
          </a:p>
          <a:p>
            <a:pPr>
              <a:buNone/>
            </a:pPr>
            <a:r>
              <a:rPr lang="ru-RU" sz="3400" dirty="0" smtClean="0"/>
              <a:t>в) Голован</a:t>
            </a:r>
          </a:p>
          <a:p>
            <a:pPr>
              <a:buNone/>
            </a:pPr>
            <a:r>
              <a:rPr lang="ru-RU" sz="3400" dirty="0" smtClean="0"/>
              <a:t>г) Казачок</a:t>
            </a:r>
          </a:p>
          <a:p>
            <a:pPr>
              <a:buNone/>
            </a:pPr>
            <a:r>
              <a:rPr lang="ru-RU" sz="3400" dirty="0" smtClean="0"/>
              <a:t>4. Какую награду попросил главный герой за спасение графской семьи? </a:t>
            </a:r>
          </a:p>
          <a:p>
            <a:pPr>
              <a:buNone/>
            </a:pPr>
            <a:r>
              <a:rPr lang="ru-RU" sz="3400" dirty="0" smtClean="0"/>
              <a:t>а) деньги </a:t>
            </a:r>
          </a:p>
          <a:p>
            <a:pPr>
              <a:buNone/>
            </a:pPr>
            <a:r>
              <a:rPr lang="ru-RU" sz="3400" dirty="0" smtClean="0"/>
              <a:t>б) освобождение от крепостной зависимости </a:t>
            </a:r>
          </a:p>
          <a:p>
            <a:pPr>
              <a:buNone/>
            </a:pPr>
            <a:r>
              <a:rPr lang="ru-RU" sz="3400" dirty="0" smtClean="0"/>
              <a:t>в) коня </a:t>
            </a:r>
          </a:p>
          <a:p>
            <a:pPr>
              <a:buNone/>
            </a:pPr>
            <a:r>
              <a:rPr lang="ru-RU" sz="3400" dirty="0" smtClean="0"/>
              <a:t>г) гармонь</a:t>
            </a:r>
          </a:p>
          <a:p>
            <a:pPr>
              <a:buNone/>
            </a:pPr>
            <a:r>
              <a:rPr lang="ru-RU" sz="3400" dirty="0" smtClean="0"/>
              <a:t>5. Почему Иван </a:t>
            </a:r>
            <a:r>
              <a:rPr lang="ru-RU" sz="3400" dirty="0" err="1" smtClean="0"/>
              <a:t>Флягин</a:t>
            </a:r>
            <a:r>
              <a:rPr lang="ru-RU" sz="3400" dirty="0" smtClean="0"/>
              <a:t> бежал в степь?</a:t>
            </a:r>
          </a:p>
          <a:p>
            <a:pPr>
              <a:buNone/>
            </a:pPr>
            <a:r>
              <a:rPr lang="ru-RU" sz="3400" dirty="0" smtClean="0"/>
              <a:t>а) в поисках приключений</a:t>
            </a:r>
          </a:p>
          <a:p>
            <a:pPr>
              <a:buNone/>
            </a:pPr>
            <a:r>
              <a:rPr lang="ru-RU" sz="3400" dirty="0" smtClean="0"/>
              <a:t>б) по предложению англичанина </a:t>
            </a:r>
            <a:r>
              <a:rPr lang="ru-RU" sz="3400" dirty="0" err="1" smtClean="0"/>
              <a:t>Рарея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в) вослед за возлюбленной</a:t>
            </a:r>
          </a:p>
          <a:p>
            <a:pPr>
              <a:buNone/>
            </a:pPr>
            <a:r>
              <a:rPr lang="ru-RU" sz="3400" dirty="0" smtClean="0"/>
              <a:t>г) из-за убийства </a:t>
            </a:r>
            <a:r>
              <a:rPr lang="ru-RU" sz="3400" dirty="0" err="1" smtClean="0"/>
              <a:t>Савакирея</a:t>
            </a:r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6. Как удерживали главного героя в степи?</a:t>
            </a:r>
          </a:p>
          <a:p>
            <a:pPr>
              <a:buNone/>
            </a:pPr>
            <a:r>
              <a:rPr lang="ru-RU" dirty="0" smtClean="0"/>
              <a:t>а) Богатыми подарками.</a:t>
            </a:r>
          </a:p>
          <a:p>
            <a:pPr>
              <a:buNone/>
            </a:pPr>
            <a:r>
              <a:rPr lang="ru-RU" dirty="0" smtClean="0"/>
              <a:t>б) Отдали ему в жены самую красивую девушку.</a:t>
            </a:r>
          </a:p>
          <a:p>
            <a:pPr>
              <a:buNone/>
            </a:pPr>
            <a:r>
              <a:rPr lang="ru-RU" dirty="0" smtClean="0"/>
              <a:t>в) Держали в колодках в яме.</a:t>
            </a:r>
          </a:p>
          <a:p>
            <a:pPr>
              <a:buNone/>
            </a:pPr>
            <a:r>
              <a:rPr lang="ru-RU" dirty="0" smtClean="0"/>
              <a:t>г) «</a:t>
            </a:r>
            <a:r>
              <a:rPr lang="ru-RU" dirty="0" err="1" smtClean="0"/>
              <a:t>Подщетинили</a:t>
            </a:r>
            <a:r>
              <a:rPr lang="ru-RU" dirty="0" smtClean="0"/>
              <a:t>» пятки.</a:t>
            </a:r>
          </a:p>
          <a:p>
            <a:pPr>
              <a:buNone/>
            </a:pPr>
            <a:r>
              <a:rPr lang="ru-RU" dirty="0" smtClean="0"/>
              <a:t>7. Сколько времени провел Иван </a:t>
            </a:r>
            <a:r>
              <a:rPr lang="ru-RU" dirty="0" err="1" smtClean="0"/>
              <a:t>Флягин</a:t>
            </a:r>
            <a:r>
              <a:rPr lang="ru-RU" dirty="0" smtClean="0"/>
              <a:t> в плену?</a:t>
            </a:r>
          </a:p>
          <a:p>
            <a:pPr>
              <a:buNone/>
            </a:pPr>
            <a:r>
              <a:rPr lang="ru-RU" dirty="0" smtClean="0"/>
              <a:t>а) Один год</a:t>
            </a:r>
          </a:p>
          <a:p>
            <a:pPr>
              <a:buNone/>
            </a:pPr>
            <a:r>
              <a:rPr lang="ru-RU" dirty="0" smtClean="0"/>
              <a:t>б) Три месяца</a:t>
            </a:r>
          </a:p>
          <a:p>
            <a:pPr>
              <a:buNone/>
            </a:pPr>
            <a:r>
              <a:rPr lang="ru-RU" dirty="0" smtClean="0"/>
              <a:t>в) Пять лет</a:t>
            </a:r>
          </a:p>
          <a:p>
            <a:pPr>
              <a:buNone/>
            </a:pPr>
            <a:r>
              <a:rPr lang="ru-RU" dirty="0" smtClean="0"/>
              <a:t>г) Десять лет</a:t>
            </a:r>
          </a:p>
          <a:p>
            <a:pPr>
              <a:buNone/>
            </a:pPr>
            <a:r>
              <a:rPr lang="ru-RU" dirty="0" smtClean="0"/>
              <a:t>8. Почему Иван </a:t>
            </a:r>
            <a:r>
              <a:rPr lang="ru-RU" dirty="0" err="1" smtClean="0"/>
              <a:t>Флягин</a:t>
            </a:r>
            <a:r>
              <a:rPr lang="ru-RU" dirty="0" smtClean="0"/>
              <a:t> убил Гришу?</a:t>
            </a:r>
          </a:p>
          <a:p>
            <a:pPr>
              <a:buNone/>
            </a:pPr>
            <a:r>
              <a:rPr lang="ru-RU" dirty="0" smtClean="0"/>
              <a:t>а) Из-за неразделенной любви.</a:t>
            </a:r>
          </a:p>
          <a:p>
            <a:pPr>
              <a:buNone/>
            </a:pPr>
            <a:r>
              <a:rPr lang="ru-RU" dirty="0" smtClean="0"/>
              <a:t>б) Чтобы Груша не вернулась к князю.</a:t>
            </a:r>
          </a:p>
          <a:p>
            <a:pPr>
              <a:buNone/>
            </a:pPr>
            <a:r>
              <a:rPr lang="ru-RU" dirty="0" smtClean="0"/>
              <a:t>в) Чтобы спасти ее от греха убийства.</a:t>
            </a:r>
          </a:p>
          <a:p>
            <a:pPr>
              <a:buNone/>
            </a:pPr>
            <a:r>
              <a:rPr lang="ru-RU" dirty="0" smtClean="0"/>
              <a:t>г) Это произошло случайно.</a:t>
            </a:r>
          </a:p>
          <a:p>
            <a:pPr>
              <a:buNone/>
            </a:pPr>
            <a:r>
              <a:rPr lang="ru-RU" dirty="0" smtClean="0"/>
              <a:t>9. Чем завершилось скитания главного героя?</a:t>
            </a:r>
          </a:p>
          <a:p>
            <a:pPr>
              <a:buNone/>
            </a:pPr>
            <a:r>
              <a:rPr lang="ru-RU" dirty="0" smtClean="0"/>
              <a:t>а) Вернулся на родину к родителям.</a:t>
            </a:r>
          </a:p>
          <a:p>
            <a:pPr>
              <a:buNone/>
            </a:pPr>
            <a:r>
              <a:rPr lang="ru-RU" dirty="0" smtClean="0"/>
              <a:t>б) Обзавелся своей семьей.</a:t>
            </a:r>
          </a:p>
          <a:p>
            <a:pPr>
              <a:buNone/>
            </a:pPr>
            <a:r>
              <a:rPr lang="ru-RU" dirty="0" smtClean="0"/>
              <a:t>в) Постригся в монахи </a:t>
            </a:r>
          </a:p>
          <a:p>
            <a:pPr>
              <a:buNone/>
            </a:pPr>
            <a:r>
              <a:rPr lang="ru-RU" dirty="0" smtClean="0"/>
              <a:t>г) Уходит на войну.</a:t>
            </a:r>
          </a:p>
          <a:p>
            <a:pPr>
              <a:buNone/>
            </a:pPr>
            <a:r>
              <a:rPr lang="ru-RU" dirty="0" smtClean="0"/>
              <a:t>10. Основная идея «Очарованного странника» состоит в следующем:</a:t>
            </a:r>
          </a:p>
          <a:p>
            <a:pPr>
              <a:buNone/>
            </a:pPr>
            <a:r>
              <a:rPr lang="ru-RU" dirty="0" smtClean="0"/>
              <a:t>а) русский человек со всем справится;</a:t>
            </a:r>
          </a:p>
          <a:p>
            <a:pPr>
              <a:buNone/>
            </a:pPr>
            <a:r>
              <a:rPr lang="ru-RU" dirty="0" smtClean="0"/>
              <a:t>б) русский человек всегда стремится к опасностям;</a:t>
            </a:r>
          </a:p>
          <a:p>
            <a:pPr>
              <a:buNone/>
            </a:pPr>
            <a:r>
              <a:rPr lang="ru-RU" dirty="0" smtClean="0"/>
              <a:t>в) только в экстремальных ситуациях раскрывается человек;</a:t>
            </a:r>
          </a:p>
          <a:p>
            <a:pPr>
              <a:buNone/>
            </a:pPr>
            <a:r>
              <a:rPr lang="ru-RU" dirty="0" smtClean="0"/>
              <a:t>г) русский человек свято верит в Бога.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Ключ </a:t>
            </a:r>
          </a:p>
          <a:p>
            <a:pPr algn="ctr">
              <a:buNone/>
            </a:pPr>
            <a:endParaRPr lang="ru-RU" sz="6600" dirty="0" smtClean="0"/>
          </a:p>
          <a:p>
            <a:pPr>
              <a:buNone/>
            </a:pPr>
            <a:r>
              <a:rPr lang="ru-RU" sz="5400" dirty="0" smtClean="0"/>
              <a:t>1 в 2в 3 в 4г 5г 6г 7г 8в 9г 10а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643966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Конкурс «Объясни значение слов»</a:t>
            </a:r>
          </a:p>
          <a:p>
            <a:pPr>
              <a:buNone/>
            </a:pPr>
            <a:r>
              <a:rPr lang="ru-RU" b="1" dirty="0" smtClean="0"/>
              <a:t>1 команда                                        2 команда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1. Форейтор                                4. Ремонтер                                                                        2. </a:t>
            </a:r>
            <a:r>
              <a:rPr lang="ru-RU" dirty="0" err="1" smtClean="0"/>
              <a:t>Конэсер</a:t>
            </a:r>
            <a:r>
              <a:rPr lang="ru-RU" dirty="0" smtClean="0"/>
              <a:t>                                     5. Послушник       </a:t>
            </a:r>
          </a:p>
          <a:p>
            <a:pPr>
              <a:buNone/>
            </a:pPr>
            <a:r>
              <a:rPr lang="ru-RU" dirty="0" smtClean="0"/>
              <a:t>    3. Странник                                  6. Очарованный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Конкурс « Что в имени твоем»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1. Что означает имя Иван? </a:t>
            </a:r>
          </a:p>
          <a:p>
            <a:pPr>
              <a:buNone/>
            </a:pPr>
            <a:r>
              <a:rPr lang="ru-RU" sz="4800" dirty="0" smtClean="0"/>
              <a:t>2. Что означает имя Измаил?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Конкурс « Что в имени твоем»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Что означает имя Иван? ( </a:t>
            </a:r>
            <a:r>
              <a:rPr lang="ru-RU" dirty="0" err="1" smtClean="0"/>
              <a:t>древнеевр</a:t>
            </a:r>
            <a:r>
              <a:rPr lang="ru-RU" dirty="0" smtClean="0"/>
              <a:t>. «Бог милует», «благодать </a:t>
            </a:r>
            <a:r>
              <a:rPr lang="ru-RU" smtClean="0"/>
              <a:t>господня»)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Что означает имя Измаил? ( </a:t>
            </a:r>
            <a:r>
              <a:rPr lang="ru-RU" dirty="0" err="1" smtClean="0"/>
              <a:t>древнеевр</a:t>
            </a:r>
            <a:r>
              <a:rPr lang="ru-RU" dirty="0" smtClean="0"/>
              <a:t>. «услышит Бог»)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Встреча с литературными героями</a:t>
            </a:r>
            <a:r>
              <a:rPr lang="en-US" b="1" dirty="0" smtClean="0"/>
              <a:t>                          </a:t>
            </a:r>
            <a:r>
              <a:rPr lang="ru-RU" b="1" dirty="0" smtClean="0"/>
              <a:t> Н. С. Лескова </a:t>
            </a:r>
            <a:endParaRPr lang="en-US" b="1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69739864_1295962240_6_na_parome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714488"/>
            <a:ext cx="3286130" cy="4065065"/>
          </a:xfrm>
          <a:prstGeom prst="rect">
            <a:avLst/>
          </a:prstGeom>
        </p:spPr>
      </p:pic>
      <p:pic>
        <p:nvPicPr>
          <p:cNvPr id="7" name="Рисунок 6" descr="69739858_1295961241_3_s_hluystamii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3533782" cy="43154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Конкурс «Кто быстрее?»</a:t>
            </a:r>
            <a:r>
              <a:rPr lang="en-US" sz="4800" b="1" dirty="0" smtClean="0"/>
              <a:t>  </a:t>
            </a:r>
          </a:p>
          <a:p>
            <a:pPr algn="ctr"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                                                          </a:t>
            </a:r>
            <a:r>
              <a:rPr lang="ru-RU" sz="4800" dirty="0" smtClean="0"/>
              <a:t>Из букв составить предложение « Русский человек со всем справится»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ИСПОЛЬЗОВАННАЯ ЛИТЕРАТУРА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Данилина Т.М. Повесть Лесков Н.С.  «Очарованный странник» // Литература в школе. – 2001. - №6. – С.31-34. </a:t>
            </a:r>
          </a:p>
          <a:p>
            <a:pPr>
              <a:buNone/>
            </a:pPr>
            <a:r>
              <a:rPr lang="ru-RU" dirty="0" smtClean="0"/>
              <a:t>2.Лесков Н.С.  Очарованный странник  </a:t>
            </a:r>
            <a:r>
              <a:rPr lang="ru-RU" dirty="0" err="1" smtClean="0"/>
              <a:t>М.,изд</a:t>
            </a:r>
            <a:r>
              <a:rPr lang="ru-RU" dirty="0" smtClean="0"/>
              <a:t>. « Художественная литература», 1983.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Малюшкин</a:t>
            </a:r>
            <a:r>
              <a:rPr lang="ru-RU" dirty="0" smtClean="0"/>
              <a:t> А.Б. Тестовые задания по русской литературе:                        10 – 11класс: Ч. 2 – М.: ТЦ Сфера, 2005. – С.75-77.</a:t>
            </a:r>
          </a:p>
          <a:p>
            <a:pPr>
              <a:buNone/>
            </a:pPr>
            <a:r>
              <a:rPr lang="ru-RU" dirty="0" smtClean="0"/>
              <a:t>4. Михеева А.В. Постижение смысла жизни главным героем повести                                           </a:t>
            </a:r>
          </a:p>
          <a:p>
            <a:pPr>
              <a:buNone/>
            </a:pPr>
            <a:r>
              <a:rPr lang="ru-RU" dirty="0" smtClean="0"/>
              <a:t>Н.С.Лескова «Очарованный странник» //  Литература в школе. – 2010. - №8. – С.34-35.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Приветствие команд</a:t>
            </a:r>
            <a:endParaRPr lang="ru-RU" dirty="0"/>
          </a:p>
        </p:txBody>
      </p:sp>
      <p:pic>
        <p:nvPicPr>
          <p:cNvPr id="2050" name="Picture 2" descr="C:\Documents and Settings\UserXP\Рабочий стол\400471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453330" cy="558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98331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Разминка «</a:t>
            </a:r>
            <a:r>
              <a:rPr lang="ru-RU" dirty="0" err="1" smtClean="0"/>
              <a:t>Ты-мне</a:t>
            </a:r>
            <a:r>
              <a:rPr lang="ru-RU" dirty="0" smtClean="0"/>
              <a:t>, </a:t>
            </a:r>
            <a:r>
              <a:rPr lang="ru-RU" dirty="0" err="1" smtClean="0"/>
              <a:t>я-тебе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Documents and Settings\UserXP\Рабочий стол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5"/>
            <a:ext cx="3429024" cy="5394997"/>
          </a:xfrm>
          <a:prstGeom prst="rect">
            <a:avLst/>
          </a:prstGeom>
          <a:noFill/>
        </p:spPr>
      </p:pic>
      <p:pic>
        <p:nvPicPr>
          <p:cNvPr id="3075" name="Picture 3" descr="C:\Documents and Settings\UserXP\Рабочий стол\B4827243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392909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Конкурс знатоков</a:t>
            </a:r>
          </a:p>
          <a:p>
            <a:pPr algn="ctr">
              <a:buNone/>
            </a:pPr>
            <a:r>
              <a:rPr lang="ru-RU" dirty="0" smtClean="0"/>
              <a:t>повести «Очарованный странник»</a:t>
            </a:r>
          </a:p>
          <a:p>
            <a:pPr>
              <a:buNone/>
            </a:pPr>
            <a:r>
              <a:rPr lang="ru-RU" sz="2900" b="1" dirty="0" smtClean="0"/>
              <a:t>1)Кто изображён Лесковым в этих строках?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а) Это был человек огромного роста, с смуглым открытым лицом и густыми волнистыми волосами свинцового цвета. </a:t>
            </a:r>
          </a:p>
          <a:p>
            <a:pPr>
              <a:buNone/>
            </a:pPr>
            <a:r>
              <a:rPr lang="ru-RU" sz="2900" dirty="0" smtClean="0"/>
              <a:t>б) У нее промеж черных волос на голове, будто серебро, пробор вьется и за спину падает. </a:t>
            </a:r>
          </a:p>
          <a:p>
            <a:pPr>
              <a:buNone/>
            </a:pPr>
            <a:r>
              <a:rPr lang="ru-RU" sz="2900" b="1" dirty="0" smtClean="0"/>
              <a:t>2)</a:t>
            </a:r>
            <a:r>
              <a:rPr lang="ru-RU" sz="2900" dirty="0" smtClean="0"/>
              <a:t>    </a:t>
            </a:r>
            <a:r>
              <a:rPr lang="ru-RU" sz="2900" b="1" dirty="0" smtClean="0"/>
              <a:t>Кто из персонажей произведения Лескова…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а) правил киргизским шестериком? </a:t>
            </a:r>
          </a:p>
          <a:p>
            <a:pPr>
              <a:buNone/>
            </a:pPr>
            <a:r>
              <a:rPr lang="ru-RU" sz="2900" dirty="0" smtClean="0"/>
              <a:t>б) был богу обещан?</a:t>
            </a:r>
          </a:p>
          <a:p>
            <a:pPr>
              <a:buNone/>
            </a:pPr>
            <a:r>
              <a:rPr lang="ru-RU" sz="2900" dirty="0" smtClean="0"/>
              <a:t>в) не хотел вблизи себя отлученного от причастия терпеть? </a:t>
            </a:r>
          </a:p>
          <a:p>
            <a:pPr>
              <a:buNone/>
            </a:pPr>
            <a:r>
              <a:rPr lang="ru-RU" sz="2900" dirty="0" smtClean="0"/>
              <a:t>г) взял да так с крутизны в реку и спихнул? </a:t>
            </a:r>
          </a:p>
          <a:p>
            <a:pPr>
              <a:buNone/>
            </a:pPr>
            <a:r>
              <a:rPr lang="ru-RU" sz="2900" b="1" dirty="0" smtClean="0"/>
              <a:t>3) Кому из персонажей повести «Очарованный странник»  принадлежат эти слова?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а) Всю жизнь свою я погибал, и никак не мог погибнуть. </a:t>
            </a:r>
          </a:p>
          <a:p>
            <a:pPr>
              <a:buNone/>
            </a:pPr>
            <a:r>
              <a:rPr lang="ru-RU" sz="2900" dirty="0" smtClean="0"/>
              <a:t>б)  Вот мы, </a:t>
            </a:r>
            <a:r>
              <a:rPr lang="ru-RU" sz="2900" dirty="0" err="1" smtClean="0"/>
              <a:t>графинюшка</a:t>
            </a:r>
            <a:r>
              <a:rPr lang="ru-RU" sz="2900" dirty="0" smtClean="0"/>
              <a:t>, этому мальчишке спасение своей жизни обязаны. </a:t>
            </a:r>
          </a:p>
          <a:p>
            <a:pPr>
              <a:buNone/>
            </a:pPr>
            <a:r>
              <a:rPr lang="ru-RU" sz="2900" dirty="0" smtClean="0"/>
              <a:t>в) Нет, Иван  </a:t>
            </a:r>
            <a:r>
              <a:rPr lang="ru-RU" sz="2900" dirty="0" err="1" smtClean="0"/>
              <a:t>Северьяныч</a:t>
            </a:r>
            <a:r>
              <a:rPr lang="ru-RU" sz="2900" dirty="0" smtClean="0"/>
              <a:t>, нет, мой ласковый, мил – сердечный друг, прими ты от меня, сироты, на том твоем слове вечный поклон.</a:t>
            </a:r>
          </a:p>
          <a:p>
            <a:pPr>
              <a:buNone/>
            </a:pPr>
            <a:r>
              <a:rPr lang="ru-RU" sz="2900" dirty="0" smtClean="0"/>
              <a:t>г) Горе у нас: сына в солдаты берут; а капиталу не имеем, нанять не на что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Конкурс капитанов</a:t>
            </a:r>
            <a:endParaRPr lang="ru-RU" dirty="0"/>
          </a:p>
        </p:txBody>
      </p:sp>
      <p:pic>
        <p:nvPicPr>
          <p:cNvPr id="4" name="Рисунок 3" descr="ship-captain-at-the-helm-aloysius-patrimon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785794"/>
            <a:ext cx="4857784" cy="55694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Конкурс «Знаешь ли ты живопись»?</a:t>
            </a:r>
            <a:endParaRPr lang="ru-RU" dirty="0"/>
          </a:p>
        </p:txBody>
      </p:sp>
      <p:pic>
        <p:nvPicPr>
          <p:cNvPr id="8" name="Рисунок 7" descr="imgh1311057.png"/>
          <p:cNvPicPr>
            <a:picLocks noChangeAspect="1"/>
          </p:cNvPicPr>
          <p:nvPr/>
        </p:nvPicPr>
        <p:blipFill>
          <a:blip r:embed="rId2"/>
          <a:srcRect l="53750" t="5006" r="10630" b="28753"/>
          <a:stretch>
            <a:fillRect/>
          </a:stretch>
        </p:blipFill>
        <p:spPr>
          <a:xfrm>
            <a:off x="214282" y="571480"/>
            <a:ext cx="3786214" cy="5280772"/>
          </a:xfrm>
          <a:prstGeom prst="rect">
            <a:avLst/>
          </a:prstGeom>
        </p:spPr>
      </p:pic>
      <p:pic>
        <p:nvPicPr>
          <p:cNvPr id="4" name="Рисунок 3" descr="Изображение.jpg"/>
          <p:cNvPicPr>
            <a:picLocks noChangeAspect="1"/>
          </p:cNvPicPr>
          <p:nvPr/>
        </p:nvPicPr>
        <p:blipFill>
          <a:blip r:embed="rId3" cstate="print"/>
          <a:srcRect l="35674" t="30208" r="8454" b="8333"/>
          <a:stretch>
            <a:fillRect/>
          </a:stretch>
        </p:blipFill>
        <p:spPr>
          <a:xfrm>
            <a:off x="5053904" y="571481"/>
            <a:ext cx="3447186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«Юный художник»</a:t>
            </a:r>
            <a:endParaRPr lang="ru-RU" dirty="0"/>
          </a:p>
        </p:txBody>
      </p:sp>
      <p:pic>
        <p:nvPicPr>
          <p:cNvPr id="7" name="Рисунок 6" descr="3187198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4071966" cy="3057107"/>
          </a:xfrm>
          <a:prstGeom prst="rect">
            <a:avLst/>
          </a:prstGeom>
        </p:spPr>
      </p:pic>
      <p:pic>
        <p:nvPicPr>
          <p:cNvPr id="8" name="Рисунок 7" descr="040330312.JPG"/>
          <p:cNvPicPr>
            <a:picLocks noChangeAspect="1"/>
          </p:cNvPicPr>
          <p:nvPr/>
        </p:nvPicPr>
        <p:blipFill>
          <a:blip r:embed="rId3"/>
          <a:srcRect r="16750" b="8163"/>
          <a:stretch>
            <a:fillRect/>
          </a:stretch>
        </p:blipFill>
        <p:spPr>
          <a:xfrm>
            <a:off x="5214941" y="3857628"/>
            <a:ext cx="3792167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686800" cy="5983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Конкурс «Православный»</a:t>
            </a:r>
          </a:p>
          <a:p>
            <a:r>
              <a:rPr lang="ru-RU" sz="2800" dirty="0" smtClean="0"/>
              <a:t>а) Кто был ангел у Ивана </a:t>
            </a:r>
            <a:r>
              <a:rPr lang="ru-RU" sz="2800" dirty="0" err="1" smtClean="0"/>
              <a:t>Флягина</a:t>
            </a:r>
            <a:r>
              <a:rPr lang="ru-RU" sz="2800" dirty="0" smtClean="0"/>
              <a:t>, которому он молился? </a:t>
            </a:r>
          </a:p>
          <a:p>
            <a:r>
              <a:rPr lang="ru-RU" sz="2800" dirty="0" smtClean="0"/>
              <a:t>б) Кто приснился владыке, когда он хотел попика за его пьянство оставить без места? </a:t>
            </a:r>
          </a:p>
          <a:p>
            <a:r>
              <a:rPr lang="ru-RU" sz="2800" dirty="0" smtClean="0"/>
              <a:t>в) Кого, по словам Ивана </a:t>
            </a:r>
            <a:r>
              <a:rPr lang="ru-RU" sz="2800" dirty="0" err="1" smtClean="0"/>
              <a:t>Северьяновича</a:t>
            </a:r>
            <a:r>
              <a:rPr lang="ru-RU" sz="2800" dirty="0" smtClean="0"/>
              <a:t>,  из апостолов искушал сатана?        </a:t>
            </a:r>
          </a:p>
          <a:p>
            <a:r>
              <a:rPr lang="ru-RU" sz="2800" dirty="0" smtClean="0"/>
              <a:t>г) Чье житие дал инок </a:t>
            </a:r>
            <a:r>
              <a:rPr lang="ru-RU" sz="2800" dirty="0" err="1" smtClean="0"/>
              <a:t>Геронтий</a:t>
            </a:r>
            <a:r>
              <a:rPr lang="ru-RU" sz="2800" dirty="0" smtClean="0"/>
              <a:t> читать Ивану </a:t>
            </a:r>
            <a:r>
              <a:rPr lang="ru-RU" sz="2800" dirty="0" err="1" smtClean="0"/>
              <a:t>Северьяновичу</a:t>
            </a:r>
            <a:r>
              <a:rPr lang="ru-RU" sz="2800" dirty="0" smtClean="0"/>
              <a:t>?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80.detai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428992" cy="3501949"/>
          </a:xfrm>
        </p:spPr>
      </p:pic>
      <p:pic>
        <p:nvPicPr>
          <p:cNvPr id="5" name="Рисунок 4" descr="031309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0"/>
            <a:ext cx="2571767" cy="3443369"/>
          </a:xfrm>
          <a:prstGeom prst="rect">
            <a:avLst/>
          </a:prstGeom>
        </p:spPr>
      </p:pic>
      <p:pic>
        <p:nvPicPr>
          <p:cNvPr id="6" name="Рисунок 5" descr="1255526826_8360579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34909"/>
            <a:ext cx="2857488" cy="3123091"/>
          </a:xfrm>
          <a:prstGeom prst="rect">
            <a:avLst/>
          </a:prstGeom>
        </p:spPr>
      </p:pic>
      <p:pic>
        <p:nvPicPr>
          <p:cNvPr id="7" name="Рисунок 6" descr="721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663291"/>
            <a:ext cx="2571768" cy="31947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839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Литературный КВН  по повести Н. С. Лескова «Очарованный странник» </vt:lpstr>
      <vt:lpstr>Слайд 2</vt:lpstr>
      <vt:lpstr>Слайд 3</vt:lpstr>
      <vt:lpstr>Слайд 4</vt:lpstr>
      <vt:lpstr>Слайд 5</vt:lpstr>
      <vt:lpstr>Слайд 6</vt:lpstr>
      <vt:lpstr>Конкурс «Юный художник»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Литературный КВН  по повести Н. С. Лескова «Очарованный странник» </dc:title>
  <cp:lastModifiedBy>UserXP</cp:lastModifiedBy>
  <cp:revision>15</cp:revision>
  <dcterms:modified xsi:type="dcterms:W3CDTF">2004-12-31T21:12:08Z</dcterms:modified>
</cp:coreProperties>
</file>